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1" r:id="rId6"/>
    <p:sldId id="260" r:id="rId7"/>
    <p:sldId id="263" r:id="rId8"/>
    <p:sldId id="264" r:id="rId9"/>
    <p:sldId id="262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81108-558A-82E0-7280-A224A2A71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28D5-C299-881D-705A-024803425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A451C0-175E-D6CF-7421-49E7EDF18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3B9EC-62DA-A9D3-95D4-E26E7E17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DB60DE-CC78-FF05-4EE3-F65C18AD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24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4C320-D866-E520-8937-EF01567A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92AF69-9772-0E59-4A04-82AC15ED3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C081F5-DEEE-391F-E246-3881E945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AB25F-629C-C0F5-A22F-89732C516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623C9-46BF-C8B8-432A-F2F67AF5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1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0474C6-2983-01AC-D26C-76F52E03B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CD40A9-23B2-BFBE-0C33-1B991A3B4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CE5218-E99F-69DC-3147-CB545166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A97C4-59B0-9934-0ACA-2175A745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7263E-CBE4-2EAD-03A5-C9F57982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3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AAB2E-7452-057C-5BF2-B707A9A3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43CFC-E301-13E5-C77A-9EC5514B0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203EE-BE50-3699-A966-F317B61E8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F7BA5-12A0-AD58-8D51-E41665AC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5D3C4-063C-760B-34B8-C93C39A1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5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961B2-CA10-72C5-A2CF-3963958C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37EAD7-5998-A9D7-7C95-AE2914FB5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78D2-9081-BF1D-90BD-9E292107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1E567-2308-07A3-B19A-650E6794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1B929-C4F1-892D-57E4-686AC45D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13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B14E9-5160-ADC8-F7D9-1F018B62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7B931-2E00-5E09-948F-2F251185B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4F3D0B-52C6-645D-2371-F8EA6E54E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17699B-13E5-D298-9462-333D1073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BCEF17-EA1A-CBD9-E962-56F4B6C2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B2BF6-FB67-4874-6110-96AD06B7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319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1FD9D-37A3-7A62-F91F-2D3AC56A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7C65D-8B7C-F08D-887C-06CED8806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ECB882-2ADA-2799-7694-FE39FAF9B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DF0D58-F8C4-43B4-A4AC-CF509409B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358B10-8D98-3208-6075-149CD065A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F366A4-3B11-203E-B7DE-89CAB1388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7BCFDA-7104-6D09-0A7D-E525B1D4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6C1144-2F78-018D-0ED5-F10BA08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35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21926-DE05-A7EF-273C-AE750FBC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272819-22DA-D975-4A94-D757456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FA9FCC-849D-A231-D941-D61CF726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7D175B-546B-60E5-F611-72084476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5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6DECDC-F8BC-85D5-DB71-360D74BE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0F486-0AD4-6EB0-1507-9222D0FD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6FF80C-4925-E922-7888-42DCF784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135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C9B97-B038-4D1D-35D8-1DDBCED3A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96E97-91A9-EA67-5897-AFFC4D33F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62A543-72CF-CB64-65FE-C8FD2F0DB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EAD5E0-DC87-B5F0-A058-D65AC0D7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6076DC-9BF4-0EA6-4435-34431565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1EDBC1-1801-8998-8940-4C7CC1DE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376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04306-FCF7-0645-E492-8AAE2834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9A4138-2AC2-B368-E044-9AA613BBC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EECE26-03E0-B96B-8155-595CD8B4F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83467-F77C-6A59-D046-2733AB8F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5DABB0-6063-0CC7-6046-A5600725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E062DD-1C00-D7B9-FE96-EC66E70A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58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771E7C-DE58-C14F-A8A3-88F64850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FD05D-9B4E-2B57-BF05-4C454B83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4F395-2AEE-D300-2E9D-2F68CD42A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1CBFE-3090-44E5-9785-29D3BBE2235B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C91BAF-5AA5-E856-EDFF-C697D487A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C10BC-916F-79D5-ED4D-818F6A6C1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2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6B98-639B-3772-D96F-0149014E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" y="1137443"/>
            <a:ext cx="12131040" cy="2387600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Editing</a:t>
            </a:r>
            <a:endParaRPr lang="ko-KR" alt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538532-744F-3FFC-8622-EA9695C38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480" y="420671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b="1" i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SDEdit</a:t>
            </a:r>
            <a:endParaRPr lang="en-US" altLang="ko-KR" sz="2000" b="1" i="1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b="1" i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ILVR</a:t>
            </a:r>
          </a:p>
          <a:p>
            <a:r>
              <a:rPr lang="en-US" altLang="ko-KR" sz="2000" b="1" i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(+RCDM)</a:t>
            </a:r>
            <a:endParaRPr lang="ko-KR" altLang="en-US" sz="20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37084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236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22EF25-351D-4B06-D243-3D81C7400FA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746760" y="1287783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Algorithm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957D3C-B334-B0CE-3FFF-9F8A48E7C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826" y="1945907"/>
            <a:ext cx="8868094" cy="4388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08AB96-B774-6BD5-E37B-6B3BA11C1D3B}"/>
              </a:ext>
            </a:extLst>
          </p:cNvPr>
          <p:cNvSpPr txBox="1"/>
          <p:nvPr/>
        </p:nvSpPr>
        <p:spPr>
          <a:xfrm>
            <a:off x="4211320" y="3357880"/>
            <a:ext cx="501396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Noise injection for blending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E6D5C-5E22-36EF-5429-019E7FB8539D}"/>
              </a:ext>
            </a:extLst>
          </p:cNvPr>
          <p:cNvSpPr txBox="1"/>
          <p:nvPr/>
        </p:nvSpPr>
        <p:spPr>
          <a:xfrm>
            <a:off x="5511800" y="5016363"/>
            <a:ext cx="501396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 (reverse process) 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213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66A2340-31E5-2E51-0A2D-31054031DC56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Experiments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746760" y="1287783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Stroke painting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68FBA0-7834-512C-D665-4765A8A6A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6695"/>
            <a:ext cx="12192000" cy="438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6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B85EB35-405D-4225-1CD1-B2E1EDFCF5A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Experiments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746760" y="1287783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8AB96-B774-6BD5-E37B-6B3BA11C1D3B}"/>
              </a:ext>
            </a:extLst>
          </p:cNvPr>
          <p:cNvSpPr txBox="1"/>
          <p:nvPr/>
        </p:nvSpPr>
        <p:spPr>
          <a:xfrm>
            <a:off x="4211320" y="3357880"/>
            <a:ext cx="501396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Noise injection for blending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E6D5C-5E22-36EF-5429-019E7FB8539D}"/>
              </a:ext>
            </a:extLst>
          </p:cNvPr>
          <p:cNvSpPr txBox="1"/>
          <p:nvPr/>
        </p:nvSpPr>
        <p:spPr>
          <a:xfrm>
            <a:off x="5511800" y="5016363"/>
            <a:ext cx="501396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 (reverse process) 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9ADEFC-DBF1-732C-DB59-B66D091F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2326640"/>
            <a:ext cx="8048625" cy="403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346953-675D-71B2-465D-3091F9402836}"/>
              </a:ext>
            </a:extLst>
          </p:cNvPr>
          <p:cNvSpPr txBox="1"/>
          <p:nvPr/>
        </p:nvSpPr>
        <p:spPr>
          <a:xfrm>
            <a:off x="899160" y="1440183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Synthesis image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712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6B98-639B-3772-D96F-0149014E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" y="1137443"/>
            <a:ext cx="12131040" cy="238760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ILVR: Conditioning Method for Denoising </a:t>
            </a:r>
            <a:b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Diffusion Probabilistic Models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538532-744F-3FFC-8622-EA9695C38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5799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b="1" i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arXiv</a:t>
            </a:r>
            <a:r>
              <a:rPr lang="en-US" altLang="ko-KR" sz="2000" b="1" i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2021,</a:t>
            </a:r>
            <a:r>
              <a:rPr lang="en-US" altLang="ko-KR" sz="20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i="1" dirty="0">
                <a:solidFill>
                  <a:srgbClr val="7075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317</a:t>
            </a:r>
            <a:r>
              <a:rPr lang="en-US" altLang="ko-KR" sz="2000" b="1" i="1" dirty="0">
                <a:solidFill>
                  <a:srgbClr val="70757A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citation</a:t>
            </a:r>
            <a:endParaRPr lang="ko-KR" altLang="en-US" sz="20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37084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2D37F66-C3B4-0497-A193-527B58995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60" y="3891758"/>
            <a:ext cx="10414000" cy="120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65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77303C-B9B2-E2FA-10BF-FC7DC8836032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Intro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Objective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Generate image variation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8CA2C3-2CC0-7729-D608-6175325DE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173" y="2285645"/>
            <a:ext cx="8007668" cy="426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90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Low frequency in image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 can make low frequency in image via low-pass filter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44D260-5936-BB1E-2F91-4D451AEE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316" y="2467609"/>
            <a:ext cx="5099367" cy="391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50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2AC458C-972F-CF16-EA3D-EC1A15515660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73B0D8-5E8B-B17E-33F4-83509B18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3138470"/>
            <a:ext cx="10953750" cy="3096657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Reference image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 want to generate variation of reference image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Based on low frequency information of reference image, model generates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E8D87-D4F3-3ECC-AB24-C49B7C682275}"/>
              </a:ext>
            </a:extLst>
          </p:cNvPr>
          <p:cNvSpPr txBox="1"/>
          <p:nvPr/>
        </p:nvSpPr>
        <p:spPr>
          <a:xfrm>
            <a:off x="9566175" y="2936614"/>
            <a:ext cx="284079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Reference image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885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60FD03-CA09-FAB4-9842-BE016B142F2A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033268-C014-278A-058E-377196C7C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2138138"/>
            <a:ext cx="7078059" cy="4533513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E8D87-D4F3-3ECC-AB24-C49B7C682275}"/>
              </a:ext>
            </a:extLst>
          </p:cNvPr>
          <p:cNvSpPr txBox="1"/>
          <p:nvPr/>
        </p:nvSpPr>
        <p:spPr>
          <a:xfrm>
            <a:off x="7738712" y="4591266"/>
            <a:ext cx="284079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501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972C19B-0BF7-735D-7FB0-041B60021AA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Algorithm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C735A0-6402-BA3A-6A60-FE01182F9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2138138"/>
            <a:ext cx="7078059" cy="4533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601244-0731-C7E0-5F26-627547144DC5}"/>
              </a:ext>
            </a:extLst>
          </p:cNvPr>
          <p:cNvSpPr txBox="1"/>
          <p:nvPr/>
        </p:nvSpPr>
        <p:spPr>
          <a:xfrm>
            <a:off x="7738712" y="4591266"/>
            <a:ext cx="284079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E519E-CA96-A11C-B9AB-39B6DC4445B8}"/>
              </a:ext>
            </a:extLst>
          </p:cNvPr>
          <p:cNvSpPr txBox="1"/>
          <p:nvPr/>
        </p:nvSpPr>
        <p:spPr>
          <a:xfrm>
            <a:off x="7738712" y="5034021"/>
            <a:ext cx="3878981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Add noise to reference image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466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EA5F987-C29C-13DA-8B88-2E4CA36D5EF9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E8D87-D4F3-3ECC-AB24-C49B7C682275}"/>
              </a:ext>
            </a:extLst>
          </p:cNvPr>
          <p:cNvSpPr txBox="1"/>
          <p:nvPr/>
        </p:nvSpPr>
        <p:spPr>
          <a:xfrm>
            <a:off x="7895940" y="4586094"/>
            <a:ext cx="284079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E519E-CA96-A11C-B9AB-39B6DC4445B8}"/>
              </a:ext>
            </a:extLst>
          </p:cNvPr>
          <p:cNvSpPr txBox="1"/>
          <p:nvPr/>
        </p:nvSpPr>
        <p:spPr>
          <a:xfrm>
            <a:off x="7895939" y="4934020"/>
            <a:ext cx="3878981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Add noise to reference image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49654-7E88-EAD1-DB7F-B31E57C84245}"/>
              </a:ext>
            </a:extLst>
          </p:cNvPr>
          <p:cNvSpPr txBox="1"/>
          <p:nvPr/>
        </p:nvSpPr>
        <p:spPr>
          <a:xfrm>
            <a:off x="7895939" y="5387255"/>
            <a:ext cx="3975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Replace low frequency in image being created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112F40-7E1E-BE46-E010-AD2BD701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2138138"/>
            <a:ext cx="7078059" cy="45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4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6B98-639B-3772-D96F-0149014E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" y="1137443"/>
            <a:ext cx="12131040" cy="2387600"/>
          </a:xfrm>
        </p:spPr>
        <p:txBody>
          <a:bodyPr>
            <a:normAutofit/>
          </a:bodyPr>
          <a:lstStyle/>
          <a:p>
            <a:r>
              <a:rPr lang="en-US" altLang="ko-KR" sz="3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SDEdit</a:t>
            </a: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Guided Image Synthesis and Editing </a:t>
            </a:r>
            <a:b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with Stochastic Differential </a:t>
            </a:r>
            <a:r>
              <a:rPr lang="en-US" altLang="ko-KR" sz="3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Equstions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538532-744F-3FFC-8622-EA9695C38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5799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b="1" i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arXiv</a:t>
            </a:r>
            <a:r>
              <a:rPr lang="en-US" altLang="ko-KR" sz="2000" b="1" i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2021,</a:t>
            </a:r>
            <a:r>
              <a:rPr lang="en-US" altLang="ko-KR" sz="20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i="1" dirty="0">
                <a:solidFill>
                  <a:srgbClr val="7075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462</a:t>
            </a:r>
            <a:r>
              <a:rPr lang="en-US" altLang="ko-KR" sz="2000" b="1" i="1" dirty="0">
                <a:solidFill>
                  <a:srgbClr val="70757A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citation</a:t>
            </a:r>
            <a:endParaRPr lang="ko-KR" altLang="en-US" sz="20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37084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A6311BF-27BD-2255-BAC4-5CE4FCADF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310" y="3891758"/>
            <a:ext cx="7635284" cy="12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44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4851607-212F-188E-81AA-19FAE65C3FB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E8D87-D4F3-3ECC-AB24-C49B7C682275}"/>
              </a:ext>
            </a:extLst>
          </p:cNvPr>
          <p:cNvSpPr txBox="1"/>
          <p:nvPr/>
        </p:nvSpPr>
        <p:spPr>
          <a:xfrm>
            <a:off x="7441264" y="4626360"/>
            <a:ext cx="4933616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Based on low frequency information of reference image, model generates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D6258A-7168-CE7D-1308-48CD68107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309" y="1214387"/>
            <a:ext cx="1533525" cy="3381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71DF2A-C099-6B2F-846E-001E876D9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2138138"/>
            <a:ext cx="7078059" cy="45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15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046A06-E1DC-36DD-E218-36E8F30E3EDF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330960"/>
                <a:ext cx="10556240" cy="141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Hyper-parameter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Downsampling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𝑁</m:t>
                    </m:r>
                  </m:oMath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b="0" dirty="0"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𝑁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is large, a log of information in the reference image is lost</a:t>
                </a:r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330960"/>
                <a:ext cx="10556240" cy="1416350"/>
              </a:xfrm>
              <a:prstGeom prst="rect">
                <a:avLst/>
              </a:prstGeom>
              <a:blipFill>
                <a:blip r:embed="rId2"/>
                <a:stretch>
                  <a:fillRect l="-520" b="-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6DB5E1C-76A3-C070-52E9-9B7ED6D09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372" y="2921209"/>
            <a:ext cx="8089855" cy="350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56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5C4BD95-6B38-59A8-621B-F301BE78D044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Experiments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746760" y="1287783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Unseen domain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4DEE75-2A4E-2346-F077-97A80B2E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2465972"/>
            <a:ext cx="121062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13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A1AFFC-75A7-1DFF-1923-F12DB976D892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Experiments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746760" y="1287783"/>
                <a:ext cx="10556240" cy="954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Unseen domain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Realistic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→ 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portrait</a:t>
                </a:r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" y="1287783"/>
                <a:ext cx="10556240" cy="954685"/>
              </a:xfrm>
              <a:prstGeom prst="rect">
                <a:avLst/>
              </a:prstGeom>
              <a:blipFill>
                <a:blip r:embed="rId2"/>
                <a:stretch>
                  <a:fillRect l="-520" b="-101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32792519-659B-EE43-2C32-67B2F7129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" y="3220803"/>
            <a:ext cx="119538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72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E37166-1F76-EC6B-1AF3-B0BFDEEFD0DC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Experiments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746760" y="1287783"/>
                <a:ext cx="10556240" cy="954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Unseen domain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Any animal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→ 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Dog</a:t>
                </a:r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" y="1287783"/>
                <a:ext cx="10556240" cy="954685"/>
              </a:xfrm>
              <a:prstGeom prst="rect">
                <a:avLst/>
              </a:prstGeom>
              <a:blipFill>
                <a:blip r:embed="rId2"/>
                <a:stretch>
                  <a:fillRect l="-520" b="-101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7DA6CE02-E540-AF5A-7086-B76752DB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" y="2354280"/>
            <a:ext cx="120586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87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6B98-639B-3772-D96F-0149014E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" y="1137443"/>
            <a:ext cx="12131040" cy="2387600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RCDM: High Fidelity Visualization of What Your Self-Supervised Representation Knows About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538532-744F-3FFC-8622-EA9695C38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0960" y="554783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b="1" i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arXiv</a:t>
            </a:r>
            <a:r>
              <a:rPr lang="en-US" altLang="ko-KR" sz="2000" b="1" i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2021,</a:t>
            </a:r>
            <a:r>
              <a:rPr lang="en-US" altLang="ko-KR" sz="20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i="1" dirty="0">
                <a:solidFill>
                  <a:srgbClr val="7075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34</a:t>
            </a:r>
            <a:r>
              <a:rPr lang="en-US" altLang="ko-KR" sz="2000" b="1" i="1" dirty="0">
                <a:solidFill>
                  <a:srgbClr val="70757A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citation</a:t>
            </a:r>
            <a:endParaRPr lang="ko-KR" altLang="en-US" sz="20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37084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F4B7E4A-8C6A-38AF-F0FD-47F36412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3932398"/>
            <a:ext cx="31242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60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77303C-B9B2-E2FA-10BF-FC7DC8836032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Intro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Objective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Visualization of self-supervised representations 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D9780F-209A-7916-D079-BF896AEA8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45" y="2936240"/>
            <a:ext cx="107346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43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Self-supervised learning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First: train backbone (</a:t>
            </a:r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resnet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50/</a:t>
            </a:r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ViT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+ projector (small NLP)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Second: discard projector and use backbone network </a:t>
            </a:r>
          </a:p>
        </p:txBody>
      </p:sp>
      <p:pic>
        <p:nvPicPr>
          <p:cNvPr id="1026" name="Picture 2" descr="The Illustrated SimCLR Framework">
            <a:extLst>
              <a:ext uri="{FF2B5EF4-FFF2-40B4-BE49-F238E27FC236}">
                <a16:creationId xmlns:a16="http://schemas.microsoft.com/office/drawing/2014/main" id="{6683F58D-3182-EEE3-8903-BEB023DF7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095" y="2976213"/>
            <a:ext cx="78676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A080215-1FA5-E91B-8641-24E11FAEA157}"/>
              </a:ext>
            </a:extLst>
          </p:cNvPr>
          <p:cNvCxnSpPr/>
          <p:nvPr/>
        </p:nvCxnSpPr>
        <p:spPr>
          <a:xfrm flipV="1">
            <a:off x="9692640" y="3302000"/>
            <a:ext cx="205105" cy="82296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D11A5B-182D-EA70-1638-B763DDFF0165}"/>
              </a:ext>
            </a:extLst>
          </p:cNvPr>
          <p:cNvCxnSpPr>
            <a:cxnSpLocks/>
          </p:cNvCxnSpPr>
          <p:nvPr/>
        </p:nvCxnSpPr>
        <p:spPr>
          <a:xfrm flipV="1">
            <a:off x="4003040" y="3220720"/>
            <a:ext cx="5476240" cy="49276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EF3AA3-9B1B-4D31-5443-BC2CDEEBFFA7}"/>
              </a:ext>
            </a:extLst>
          </p:cNvPr>
          <p:cNvSpPr txBox="1"/>
          <p:nvPr/>
        </p:nvSpPr>
        <p:spPr>
          <a:xfrm>
            <a:off x="9479280" y="2778145"/>
            <a:ext cx="1760397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Invariance</a:t>
            </a:r>
          </a:p>
        </p:txBody>
      </p:sp>
    </p:spTree>
    <p:extLst>
      <p:ext uri="{BB962C8B-B14F-4D97-AF65-F5344CB8AC3E}">
        <p14:creationId xmlns:p14="http://schemas.microsoft.com/office/powerpoint/2010/main" val="1483728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What information does the learned representation contain?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Why do we use representations at backbone level?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Is self-supervised learning really invariant to data augmentation?</a:t>
            </a:r>
          </a:p>
        </p:txBody>
      </p:sp>
      <p:pic>
        <p:nvPicPr>
          <p:cNvPr id="1026" name="Picture 2" descr="The Illustrated SimCLR Framework">
            <a:extLst>
              <a:ext uri="{FF2B5EF4-FFF2-40B4-BE49-F238E27FC236}">
                <a16:creationId xmlns:a16="http://schemas.microsoft.com/office/drawing/2014/main" id="{6683F58D-3182-EEE3-8903-BEB023DF7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95" y="2910485"/>
            <a:ext cx="78676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75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RCDM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Iteratively sampling via diffusion models given representation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Assume that what is commonly found is encoded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008188-0FD3-E923-5AC9-3DFBE3BE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493" y="2747310"/>
            <a:ext cx="6018213" cy="395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2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Intro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Problem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Hand-drawn colored strokes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Synthesis image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5BF44B-6D46-8615-D719-1722D97B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117600"/>
            <a:ext cx="5304220" cy="3082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65C8E8-BAF9-8B13-E471-C25199F30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4360227"/>
            <a:ext cx="92583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65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3263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Visualization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Diffusion model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High-quality samples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Samples are faithful: 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diffusion model is suitable for receiving large vector representations as a condition; create by reflecting the condition well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GAN is unstable and has mode collapse</a:t>
            </a:r>
          </a:p>
        </p:txBody>
      </p:sp>
    </p:spTree>
    <p:extLst>
      <p:ext uri="{BB962C8B-B14F-4D97-AF65-F5344CB8AC3E}">
        <p14:creationId xmlns:p14="http://schemas.microsoft.com/office/powerpoint/2010/main" val="2682021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Setting: ImageNet | </a:t>
            </a:r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ResNet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50 | Dino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(a): In-distribution, (b): Out of distribution, (c): Linear Interpolation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63F3F1-68F8-F75E-18A6-1DF8F87C8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115" y="2501335"/>
            <a:ext cx="7136765" cy="416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05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E1ED3-AD98-955B-3A5F-8F61E2183F78}"/>
              </a:ext>
            </a:extLst>
          </p:cNvPr>
          <p:cNvSpPr txBox="1"/>
          <p:nvPr/>
        </p:nvSpPr>
        <p:spPr>
          <a:xfrm>
            <a:off x="817880" y="133096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What information does the learned representation contain?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287485-AA39-B2AC-9D0D-1EC73DAE5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0" y="2082248"/>
            <a:ext cx="8539480" cy="426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1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E1ED3-AD98-955B-3A5F-8F61E2183F78}"/>
              </a:ext>
            </a:extLst>
          </p:cNvPr>
          <p:cNvSpPr txBox="1"/>
          <p:nvPr/>
        </p:nvSpPr>
        <p:spPr>
          <a:xfrm>
            <a:off x="817880" y="133096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What information does the learned representation contain?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A59B19-AE84-5D7F-747C-3E575B4F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1985023"/>
            <a:ext cx="7802880" cy="453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58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E1ED3-AD98-955B-3A5F-8F61E2183F78}"/>
              </a:ext>
            </a:extLst>
          </p:cNvPr>
          <p:cNvSpPr txBox="1"/>
          <p:nvPr/>
        </p:nvSpPr>
        <p:spPr>
          <a:xfrm>
            <a:off x="817880" y="1330960"/>
            <a:ext cx="10556240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What information does the learned representation contain?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Backbone representation: contains detailed information on the input image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Projector representation: only contains global information</a:t>
            </a:r>
          </a:p>
        </p:txBody>
      </p:sp>
    </p:spTree>
    <p:extLst>
      <p:ext uri="{BB962C8B-B14F-4D97-AF65-F5344CB8AC3E}">
        <p14:creationId xmlns:p14="http://schemas.microsoft.com/office/powerpoint/2010/main" val="847970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E1ED3-AD98-955B-3A5F-8F61E2183F78}"/>
              </a:ext>
            </a:extLst>
          </p:cNvPr>
          <p:cNvSpPr txBox="1"/>
          <p:nvPr/>
        </p:nvSpPr>
        <p:spPr>
          <a:xfrm>
            <a:off x="817880" y="1330960"/>
            <a:ext cx="10556240" cy="1878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What information does the learned representation contain?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Backbone representation: contains detailed information on the input image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Projector representation: only contains global information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Why do we use representations at backbone level?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952063-229B-BDC9-A2EE-FAB8E402A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80" y="4013835"/>
            <a:ext cx="100012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74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Is self-supervised learning really invariant to data augmentation?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2889EA-5582-A5F0-9ED3-E497237E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21" y="1823980"/>
            <a:ext cx="8209280" cy="481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11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Is self-supervised learning really invariant to data augmentation?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07F12D-F462-D714-5061-EAE6F85E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60" y="1925084"/>
            <a:ext cx="8221980" cy="474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07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1878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Is self-supervised learning really invariant to data augmentation?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Backbone representation: not invariant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Projector representation: invariant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290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411480" y="1229894"/>
            <a:ext cx="10556240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Robustness against adversarial attack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Use Fast Gradient Sign attacks (FGSM)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76C908-42E9-D718-9FB2-B6391996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2338710"/>
            <a:ext cx="8110220" cy="417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95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389C603-EF45-13D2-249E-34B631AAD55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Related Work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2801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GAN-based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Conditional GAN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GAN inversion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Require additional dataset/loss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 this paper, there are no additional dataset/loss function</a:t>
            </a:r>
          </a:p>
        </p:txBody>
      </p:sp>
    </p:spTree>
    <p:extLst>
      <p:ext uri="{BB962C8B-B14F-4D97-AF65-F5344CB8AC3E}">
        <p14:creationId xmlns:p14="http://schemas.microsoft.com/office/powerpoint/2010/main" val="1331966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Conclusion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B2E19C9-E2EB-CF2F-F606-853934B43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968843"/>
              </p:ext>
            </p:extLst>
          </p:nvPr>
        </p:nvGraphicFramePr>
        <p:xfrm>
          <a:off x="706120" y="2809241"/>
          <a:ext cx="10779759" cy="212852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593253">
                  <a:extLst>
                    <a:ext uri="{9D8B030D-6E8A-4147-A177-3AD203B41FA5}">
                      <a16:colId xmlns:a16="http://schemas.microsoft.com/office/drawing/2014/main" val="1760620574"/>
                    </a:ext>
                  </a:extLst>
                </a:gridCol>
                <a:gridCol w="3593253">
                  <a:extLst>
                    <a:ext uri="{9D8B030D-6E8A-4147-A177-3AD203B41FA5}">
                      <a16:colId xmlns:a16="http://schemas.microsoft.com/office/drawing/2014/main" val="2440140840"/>
                    </a:ext>
                  </a:extLst>
                </a:gridCol>
                <a:gridCol w="3593253">
                  <a:extLst>
                    <a:ext uri="{9D8B030D-6E8A-4147-A177-3AD203B41FA5}">
                      <a16:colId xmlns:a16="http://schemas.microsoft.com/office/drawing/2014/main" val="2798018250"/>
                    </a:ext>
                  </a:extLst>
                </a:gridCol>
              </a:tblGrid>
              <a:tr h="90873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Information about input image</a:t>
                      </a:r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Invariance to Data augmentation</a:t>
                      </a:r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1640729"/>
                  </a:ext>
                </a:extLst>
              </a:tr>
              <a:tr h="69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Backbone</a:t>
                      </a:r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Global + Detailed information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 invariance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738786"/>
                  </a:ext>
                </a:extLst>
              </a:tr>
              <a:tr h="526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Projector</a:t>
                      </a:r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Global information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invariance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8553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51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99A4358-AEED-AA8B-B84B-D9EFF0445A34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Diffusion models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 diffusion models was trained by cat images, models generate cat images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6" name="Picture 2" descr="Improving Diffusion Models as an Alternative To GANs, Part 1 | NVIDIA  Technical Blog">
            <a:extLst>
              <a:ext uri="{FF2B5EF4-FFF2-40B4-BE49-F238E27FC236}">
                <a16:creationId xmlns:a16="http://schemas.microsoft.com/office/drawing/2014/main" id="{570E85EC-AE40-A7E8-3129-6F364E209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773" y="3251701"/>
            <a:ext cx="5279163" cy="296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D9CA31-34E4-F9EE-D827-9CD8DA77F2B5}"/>
              </a:ext>
            </a:extLst>
          </p:cNvPr>
          <p:cNvSpPr txBox="1"/>
          <p:nvPr/>
        </p:nvSpPr>
        <p:spPr>
          <a:xfrm>
            <a:off x="4221480" y="342900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Forward process (add noise)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158E8B-1111-4EB8-985B-B0FD529A9C49}"/>
              </a:ext>
            </a:extLst>
          </p:cNvPr>
          <p:cNvSpPr txBox="1"/>
          <p:nvPr/>
        </p:nvSpPr>
        <p:spPr>
          <a:xfrm>
            <a:off x="4018280" y="528053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Reverse process (remove noise)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95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B61166-9591-2684-0FBF-DB6364F591B5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5F8572-E40B-F12E-444A-BC6B2BC01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3438525"/>
            <a:ext cx="10734675" cy="341947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2339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Using perturbation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Blend stroke painting distribution and natural image distribution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Pre-trained diffusion models have the capability of generating natural images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 there is enough noise in stroke painting, diffusion models doesn’t know where this image comes from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655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0CBD62-FFDE-6890-A0C0-E8E1D54F8262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330960"/>
                <a:ext cx="10556240" cy="141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Hyper-parameter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How much noise should I give to the image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Time step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330960"/>
                <a:ext cx="10556240" cy="1416350"/>
              </a:xfrm>
              <a:prstGeom prst="rect">
                <a:avLst/>
              </a:prstGeom>
              <a:blipFill>
                <a:blip r:embed="rId2"/>
                <a:stretch>
                  <a:fillRect l="-520" b="-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Improving Diffusion Models as an Alternative To GANs, Part 1 | NVIDIA  Technical Blog">
            <a:extLst>
              <a:ext uri="{FF2B5EF4-FFF2-40B4-BE49-F238E27FC236}">
                <a16:creationId xmlns:a16="http://schemas.microsoft.com/office/drawing/2014/main" id="{9A6E65AD-C2FD-BD00-20B5-DB292A926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773" y="3251701"/>
            <a:ext cx="5279163" cy="296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6E8D87-D4F3-3ECC-AB24-C49B7C682275}"/>
              </a:ext>
            </a:extLst>
          </p:cNvPr>
          <p:cNvSpPr txBox="1"/>
          <p:nvPr/>
        </p:nvSpPr>
        <p:spPr>
          <a:xfrm>
            <a:off x="4221480" y="342900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Forward process (add noise)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66B6B2-5D36-1D56-F29A-FA830B66CFD2}"/>
              </a:ext>
            </a:extLst>
          </p:cNvPr>
          <p:cNvSpPr txBox="1"/>
          <p:nvPr/>
        </p:nvSpPr>
        <p:spPr>
          <a:xfrm>
            <a:off x="4018280" y="528053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Reverse process (remove noise)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9B622-8AE1-301A-0D83-45E047B0EA1B}"/>
                  </a:ext>
                </a:extLst>
              </p:cNvPr>
              <p:cNvSpPr txBox="1"/>
              <p:nvPr/>
            </p:nvSpPr>
            <p:spPr>
              <a:xfrm>
                <a:off x="6888480" y="5609108"/>
                <a:ext cx="201676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=1</m:t>
                      </m:r>
                    </m:oMath>
                  </m:oMathPara>
                </a14:m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9B622-8AE1-301A-0D83-45E047B0E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480" y="5609108"/>
                <a:ext cx="201676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BA0F6D-B5FA-1F0B-364F-18BD8C0BD9BE}"/>
                  </a:ext>
                </a:extLst>
              </p:cNvPr>
              <p:cNvSpPr txBox="1"/>
              <p:nvPr/>
            </p:nvSpPr>
            <p:spPr>
              <a:xfrm>
                <a:off x="3009900" y="5609108"/>
                <a:ext cx="201676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=0</m:t>
                      </m:r>
                    </m:oMath>
                  </m:oMathPara>
                </a14:m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BA0F6D-B5FA-1F0B-364F-18BD8C0BD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00" y="5609108"/>
                <a:ext cx="201676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76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872F6A-BB9A-51EF-56CE-E63CE389820A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330960"/>
                <a:ext cx="10556240" cy="1878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→0: </m:t>
                    </m:r>
                  </m:oMath>
                </a14:m>
                <a:r>
                  <a:rPr lang="en-US" altLang="ko-KR" sz="2000" b="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 change,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→1:</m:t>
                    </m:r>
                  </m:oMath>
                </a14:m>
                <a:r>
                  <a:rPr lang="en-US" altLang="ko-KR" sz="2000" b="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a log of changes</a:t>
                </a:r>
                <a:endParaRPr lang="en-US" altLang="ko-KR" sz="2000" dirty="0">
                  <a:solidFill>
                    <a:schemeClr val="accen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accent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KID: the lower the better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vs</m:t>
                    </m:r>
                    <m:r>
                      <a:rPr lang="en-US" altLang="ko-KR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natural</m:t>
                    </m:r>
                    <m:r>
                      <a:rPr lang="en-US" altLang="ko-KR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images</m:t>
                    </m:r>
                  </m:oMath>
                </a14:m>
                <a:r>
                  <a:rPr lang="en-US" altLang="ko-KR" sz="2000" b="0" dirty="0">
                    <a:solidFill>
                      <a:schemeClr val="accent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L2 norm: the lower the better (vs stroke images)</a:t>
                </a:r>
                <a:endParaRPr lang="en-US" altLang="ko-KR" sz="2000" b="0" dirty="0">
                  <a:solidFill>
                    <a:schemeClr val="accent2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330960"/>
                <a:ext cx="10556240" cy="1878015"/>
              </a:xfrm>
              <a:prstGeom prst="rect">
                <a:avLst/>
              </a:prstGeom>
              <a:blipFill>
                <a:blip r:embed="rId2"/>
                <a:stretch>
                  <a:fillRect l="-520" b="-4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6B5E5F0E-FC38-C55E-CD0F-27D0A294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0104"/>
            <a:ext cx="12192000" cy="3427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017B48-C389-0C85-F883-EED0DE986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297" y="1149274"/>
            <a:ext cx="3360103" cy="17833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5836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424FC46-7E8F-46E0-96EF-0BAB84E503FB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746760" y="1287783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Algorithm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957D3C-B334-B0CE-3FFF-9F8A48E7C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826" y="1945907"/>
            <a:ext cx="8868094" cy="4388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08AB96-B774-6BD5-E37B-6B3BA11C1D3B}"/>
              </a:ext>
            </a:extLst>
          </p:cNvPr>
          <p:cNvSpPr txBox="1"/>
          <p:nvPr/>
        </p:nvSpPr>
        <p:spPr>
          <a:xfrm>
            <a:off x="4211320" y="3357880"/>
            <a:ext cx="501396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Noise injection for blending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720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672</Words>
  <Application>Microsoft Office PowerPoint</Application>
  <PresentationFormat>와이드스크린</PresentationFormat>
  <Paragraphs>153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HY헤드라인M</vt:lpstr>
      <vt:lpstr>맑은 고딕</vt:lpstr>
      <vt:lpstr>함초롬돋움</vt:lpstr>
      <vt:lpstr>Arial</vt:lpstr>
      <vt:lpstr>Cambria Math</vt:lpstr>
      <vt:lpstr>Wingdings</vt:lpstr>
      <vt:lpstr>Office 테마</vt:lpstr>
      <vt:lpstr>Image Editing</vt:lpstr>
      <vt:lpstr>SDEdit: Guided Image Synthesis and Editing  with Stochastic Differential Equstions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ILVR: Conditioning Method for Denoising  Diffusion Probabilistic Models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RCDM: High Fidelity Visualization of What Your Self-Supervised Representation Knows About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Wikipedia to Answer  Open-Domain Questions </dc:title>
  <dc:creator>미자 김</dc:creator>
  <cp:lastModifiedBy>mija kim</cp:lastModifiedBy>
  <cp:revision>9</cp:revision>
  <dcterms:created xsi:type="dcterms:W3CDTF">2023-09-13T02:20:10Z</dcterms:created>
  <dcterms:modified xsi:type="dcterms:W3CDTF">2024-01-24T07:20:25Z</dcterms:modified>
</cp:coreProperties>
</file>